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95" r:id="rId4"/>
    <p:sldId id="289" r:id="rId5"/>
    <p:sldId id="290" r:id="rId6"/>
    <p:sldId id="291" r:id="rId7"/>
    <p:sldId id="296" r:id="rId8"/>
    <p:sldId id="292" r:id="rId9"/>
    <p:sldId id="297" r:id="rId10"/>
    <p:sldId id="294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87"/>
    <p:restoredTop sz="50000" autoAdjust="0"/>
  </p:normalViewPr>
  <p:slideViewPr>
    <p:cSldViewPr>
      <p:cViewPr varScale="1">
        <p:scale>
          <a:sx n="51" d="100"/>
          <a:sy n="51" d="100"/>
        </p:scale>
        <p:origin x="2348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7/12/2021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7/12/2021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5" t="33263" r="33916" b="38854"/>
          <a:stretch/>
        </p:blipFill>
        <p:spPr bwMode="auto">
          <a:xfrm>
            <a:off x="439834" y="3581400"/>
            <a:ext cx="6061616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60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 سادساً- شكل قائمة الاستقصاء</a:t>
            </a:r>
          </a:p>
          <a:p>
            <a:pPr marL="68580" indent="0" algn="justLow" rtl="1">
              <a:buNone/>
            </a:pPr>
            <a:endParaRPr lang="ar-SA" sz="1800" b="1" dirty="0">
              <a:solidFill>
                <a:srgbClr val="0070C0"/>
              </a:solidFill>
            </a:endParaRPr>
          </a:p>
          <a:p>
            <a:pPr algn="justLow" rtl="1">
              <a:buFontTx/>
              <a:buChar char="-"/>
            </a:pPr>
            <a:r>
              <a:rPr lang="ar-SA" sz="1800" dirty="0"/>
              <a:t>استخدام ورق جيد لقائمة الاستقصاء لجذب انتباه </a:t>
            </a:r>
            <a:r>
              <a:rPr lang="ar-SA" sz="1800" dirty="0" err="1"/>
              <a:t>المستقصى</a:t>
            </a:r>
            <a:r>
              <a:rPr lang="ar-SA" sz="1800" dirty="0"/>
              <a:t> منه إلى الإجابة على الأسئلة.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أن تكون الطباعة جيدة يسهل قراءتها.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يجب ترك مساحة كافية للإجابة على الأسئلة المفتوحة أو الأسئلة المغلقة المفتوحة.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يجب ترك مسافة كافية بين كل سؤال وآخر لعدم التداخل في الأسئلة الأمر الذي يجعل </a:t>
            </a:r>
            <a:r>
              <a:rPr lang="ar-SA" sz="1800" dirty="0" err="1"/>
              <a:t>المستقصى</a:t>
            </a:r>
            <a:r>
              <a:rPr lang="ar-SA" sz="1800" dirty="0"/>
              <a:t> منه يجيب على جميع الأسئلة.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يجب ترقيم أسئلة الاستقصاء بطريقة تسهل من تسجيل البيانات وتبويبها.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يجب ترقيم قائمة الاستقصاء إذا احتوت على أثر من صفحة واحدة.</a:t>
            </a:r>
          </a:p>
          <a:p>
            <a:pPr algn="justLow" rtl="1">
              <a:buFontTx/>
              <a:buChar char="-"/>
            </a:pPr>
            <a:endParaRPr lang="ar-SA" sz="1800" dirty="0">
              <a:solidFill>
                <a:schemeClr val="tx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581400" y="15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شكل قائمة الاستقصاء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3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6481439"/>
          </a:xfrm>
        </p:spPr>
        <p:txBody>
          <a:bodyPr>
            <a:normAutofit/>
          </a:bodyPr>
          <a:lstStyle/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الوحدة الثالثة</a:t>
            </a:r>
          </a:p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الاستقصاء (الاستبيان)</a:t>
            </a:r>
          </a:p>
          <a:p>
            <a:pPr marL="68580" indent="0" algn="ctr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الهدف العام: </a:t>
            </a:r>
          </a:p>
          <a:p>
            <a:pPr marL="68580" indent="0" algn="justLow" rtl="1">
              <a:buNone/>
            </a:pPr>
            <a:r>
              <a:rPr lang="ar-SA" sz="1800" dirty="0"/>
              <a:t>معرفة تصميم الاستبيان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الأهداف التفصيلية: </a:t>
            </a:r>
          </a:p>
          <a:p>
            <a:pPr marL="68580" indent="0" algn="justLow" rtl="1">
              <a:buNone/>
            </a:pPr>
            <a:r>
              <a:rPr lang="ar-SA" sz="1800" dirty="0"/>
              <a:t>عندما تكمل هذه الوحدة يكون المتدرب قادراً وبكفاءة على أن:</a:t>
            </a:r>
          </a:p>
          <a:p>
            <a:pPr marL="517525" indent="0" algn="justLow" rtl="1">
              <a:buNone/>
            </a:pPr>
            <a:r>
              <a:rPr lang="ar-SA" sz="1800" dirty="0"/>
              <a:t>1- يعرف الاستبيان و يشرح سمات الاستبيان الجيد.</a:t>
            </a:r>
          </a:p>
          <a:p>
            <a:pPr marL="517525" indent="0" algn="justLow" rtl="1">
              <a:buNone/>
            </a:pPr>
            <a:r>
              <a:rPr lang="ar-SA" sz="1800" dirty="0"/>
              <a:t>2- يتعرف على خطوات تصميم الاستقصاء.</a:t>
            </a:r>
          </a:p>
          <a:p>
            <a:pPr marL="517525" indent="0" algn="justLow" rtl="1">
              <a:buNone/>
            </a:pPr>
            <a:r>
              <a:rPr lang="ar-SA" sz="1800" dirty="0"/>
              <a:t>3- يتعرف على أنواع الاستبيان وأنواع الأسئلة.</a:t>
            </a:r>
          </a:p>
          <a:p>
            <a:pPr marL="517525" indent="0" algn="justLow" rtl="1">
              <a:buNone/>
            </a:pPr>
            <a:r>
              <a:rPr lang="ar-SA" sz="1800" dirty="0"/>
              <a:t>4-  يصمم استبياناً يتعلق بمشكلة تسويقية.</a:t>
            </a:r>
            <a:endParaRPr lang="ar-S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8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905000"/>
            <a:ext cx="5541981" cy="65532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أولاً- مفهوم الاستقصاء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الاستقصاء أو الاستبيان هو طريق  لجمع البيانات الأولي عن طريق توجيه مجموعة من الأسئلة إلى </a:t>
            </a:r>
            <a:r>
              <a:rPr lang="ar-SA" sz="1800" dirty="0" err="1"/>
              <a:t>المستقصى</a:t>
            </a:r>
            <a:r>
              <a:rPr lang="ar-SA" sz="1800" dirty="0"/>
              <a:t> منهم ويطلب منهم الإجابة عليها، ويتم توجيه الاستقصاء إلى </a:t>
            </a:r>
            <a:r>
              <a:rPr lang="ar-SA" sz="1800" dirty="0" err="1"/>
              <a:t>المستقصى</a:t>
            </a:r>
            <a:r>
              <a:rPr lang="ar-SA" sz="1800" dirty="0"/>
              <a:t> منهم عن طريق المقابلة الشخصية أو البريد العادي أو الهاتف أو الفاكس أو البريد الإلكتروني.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53608" y="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مفهوم الاستقصاء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8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ثانياً- خطوات تصميم الاستقصاء:</a:t>
            </a:r>
          </a:p>
          <a:p>
            <a:pPr marL="68580" indent="0" algn="justLow" rtl="1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68580" indent="0" algn="r" rtl="1">
              <a:buNone/>
            </a:pPr>
            <a:r>
              <a:rPr lang="ar-SA" sz="1800" dirty="0"/>
              <a:t>أمور لابد من مراعاتها عند التفكير في تصميم الاستبيان :</a:t>
            </a:r>
            <a:endParaRPr lang="ar-SA" sz="1800" dirty="0">
              <a:solidFill>
                <a:srgbClr val="0070C0"/>
              </a:solidFill>
            </a:endParaRPr>
          </a:p>
          <a:p>
            <a:pPr marL="517525" indent="0" algn="justLow" rtl="1">
              <a:buNone/>
            </a:pPr>
            <a:r>
              <a:rPr lang="ar-SA" sz="1800" dirty="0"/>
              <a:t>1- تحديد أهداف الاستبيان</a:t>
            </a:r>
          </a:p>
          <a:p>
            <a:pPr marL="517525" indent="0" algn="justLow" rtl="1">
              <a:buNone/>
            </a:pPr>
            <a:r>
              <a:rPr lang="ar-SA" sz="1800" dirty="0"/>
              <a:t>2- أسلوب تنفيذ المقابلة</a:t>
            </a:r>
          </a:p>
          <a:p>
            <a:pPr marL="517525" indent="0" algn="justLow" rtl="1">
              <a:buNone/>
            </a:pPr>
            <a:r>
              <a:rPr lang="ar-SA" sz="1800" dirty="0"/>
              <a:t>3- مراعاة تقديم الاستبيان</a:t>
            </a:r>
          </a:p>
          <a:p>
            <a:pPr marL="517525" indent="0" algn="justLow" rtl="1">
              <a:buNone/>
            </a:pPr>
            <a:r>
              <a:rPr lang="ar-SA" sz="1800" dirty="0"/>
              <a:t>4- سهولة الفهم </a:t>
            </a:r>
          </a:p>
          <a:p>
            <a:pPr marL="517525" indent="0" algn="justLow" rtl="1">
              <a:buNone/>
            </a:pPr>
            <a:r>
              <a:rPr lang="ar-SA" sz="1800" dirty="0"/>
              <a:t>5- الإجابات المتوقعة</a:t>
            </a:r>
          </a:p>
          <a:p>
            <a:pPr marL="517525" indent="0" algn="justLow" rtl="1">
              <a:buNone/>
            </a:pPr>
            <a:r>
              <a:rPr lang="ar-SA" sz="1800" dirty="0"/>
              <a:t>6- تبويب الأسئلة</a:t>
            </a:r>
          </a:p>
          <a:p>
            <a:pPr marL="517525" indent="0" algn="justLow" rtl="1">
              <a:buNone/>
            </a:pPr>
            <a:r>
              <a:rPr lang="ar-SA" sz="1800" dirty="0"/>
              <a:t>7- أنواع الأسئلة</a:t>
            </a:r>
          </a:p>
          <a:p>
            <a:pPr marL="517525" indent="0" algn="justLow" rtl="1">
              <a:buNone/>
            </a:pPr>
            <a:r>
              <a:rPr lang="ar-SA" sz="1800" dirty="0"/>
              <a:t>8- معالجة البيانات</a:t>
            </a:r>
            <a:endParaRPr lang="en-US" sz="1800" dirty="0"/>
          </a:p>
          <a:p>
            <a:pPr marL="517525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/>
              <a:t>بعد أن نأخذ بالاعتبارات المذكورة أعلاه نعمد إلى</a:t>
            </a:r>
            <a:r>
              <a:rPr lang="ar-SA" sz="1800" b="1" dirty="0"/>
              <a:t> الخطوات العملية لإنجاز الاستبيان </a:t>
            </a:r>
            <a:r>
              <a:rPr lang="ar-SA" sz="1800" dirty="0"/>
              <a:t>وهي كالتالي:</a:t>
            </a:r>
            <a:endParaRPr lang="en-US" sz="1800" dirty="0"/>
          </a:p>
          <a:p>
            <a:pPr marL="68580" indent="0" algn="justLow" rtl="1">
              <a:buNone/>
            </a:pPr>
            <a:endParaRPr lang="ar-SA" sz="1800" dirty="0"/>
          </a:p>
          <a:p>
            <a:pPr marL="457200" indent="0" algn="justLow" rtl="1">
              <a:buNone/>
            </a:pPr>
            <a:r>
              <a:rPr lang="ar-SA" sz="1800" dirty="0"/>
              <a:t>- وضع قائمة أولية بالأسئلة</a:t>
            </a:r>
          </a:p>
          <a:p>
            <a:pPr marL="457200" indent="0" algn="justLow" rtl="1">
              <a:buNone/>
            </a:pPr>
            <a:r>
              <a:rPr lang="ar-SA" sz="1800" dirty="0"/>
              <a:t>- مراجعة قائمة الأسئلة</a:t>
            </a:r>
          </a:p>
          <a:p>
            <a:pPr marL="457200" indent="0" algn="justLow" rtl="1">
              <a:buNone/>
            </a:pPr>
            <a:r>
              <a:rPr lang="ar-SA" sz="1800" dirty="0"/>
              <a:t>- وضع قائمة افتراضية بالأجوبة المحتملة</a:t>
            </a:r>
          </a:p>
          <a:p>
            <a:pPr marL="457200" indent="0" algn="justLow" rtl="1">
              <a:buNone/>
            </a:pPr>
            <a:r>
              <a:rPr lang="ar-SA" sz="1800" dirty="0"/>
              <a:t>- تسلسل الأسئلة بشكل منطقي</a:t>
            </a:r>
          </a:p>
          <a:p>
            <a:pPr marL="457200" indent="0" algn="justLow" rtl="1">
              <a:buNone/>
            </a:pPr>
            <a:r>
              <a:rPr lang="ar-SA" sz="1800" dirty="0"/>
              <a:t>- التهيئة النهائية للاستبيان</a:t>
            </a:r>
          </a:p>
          <a:p>
            <a:pPr marL="457200" indent="0" algn="justLow" rtl="1">
              <a:buNone/>
            </a:pPr>
            <a:r>
              <a:rPr lang="ar-SA" sz="1800" dirty="0"/>
              <a:t>- اختبار الاستبيان والمراجعة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429000" y="152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خطوات تصميم الاستقصاء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9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800698" y="685800"/>
            <a:ext cx="5541981" cy="8001000"/>
          </a:xfrm>
        </p:spPr>
        <p:txBody>
          <a:bodyPr>
            <a:normAutofit/>
          </a:bodyPr>
          <a:lstStyle/>
          <a:p>
            <a:pPr marL="517525" indent="-404813" algn="justLow" rtl="1">
              <a:buNone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/>
              <a:t>أن يحتوي الاستقصاء على الأسئلة التي تكفي للحصول على البيانات المطلوبة دون غيرها.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/>
              <a:t>الإيجاز والبساطة وبلغة يفهمها </a:t>
            </a:r>
            <a:r>
              <a:rPr lang="ar-SA" sz="1800" dirty="0" err="1"/>
              <a:t>المستقصى</a:t>
            </a:r>
            <a:r>
              <a:rPr lang="ar-SA" sz="1800" dirty="0"/>
              <a:t> منهم. 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/>
              <a:t>تجنب عيوب إعداد وصياغة الأسئلة.  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/>
              <a:t>أن يتفق الاستقصاء مع وسيلة جمع البيانات. 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/>
              <a:t>ألا يحتو الاستقصاء على أسئلة تستدعي بيانات شخصية </a:t>
            </a:r>
            <a:r>
              <a:rPr lang="ar-SA" sz="1800" dirty="0" err="1"/>
              <a:t>للمستقصى</a:t>
            </a:r>
            <a:r>
              <a:rPr lang="ar-SA" sz="1800" dirty="0"/>
              <a:t> منهم لا  تفيد البحث.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/>
              <a:t>أن يتضمن الاستقصاء أسئلة تهدف إلى التأكد من صحة إجابات </a:t>
            </a:r>
            <a:r>
              <a:rPr lang="ar-SA" sz="1800" dirty="0" err="1"/>
              <a:t>المستقصى</a:t>
            </a:r>
            <a:r>
              <a:rPr lang="ar-SA" sz="1800" dirty="0"/>
              <a:t> منهم.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/>
              <a:t>أن يتضمن الاستقصاء مساحات كافية للإجابة على الأسئلة.  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/>
              <a:t>يجب أن يصمم الاستقصاء بطريقة تمكن من تبويب الإجابات وتحليلها. 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/>
              <a:t>يجب أن يراعى الإخراج الجيد للاستقصاء من حيث المظهر والتنسيق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517525" indent="-404813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689" y="152400"/>
            <a:ext cx="257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b="1">
                <a:solidFill>
                  <a:schemeClr val="bg1"/>
                </a:solidFill>
              </a:rPr>
              <a:t>سمات الاستبيان </a:t>
            </a:r>
            <a:r>
              <a:rPr lang="ar-SA" b="1" dirty="0">
                <a:solidFill>
                  <a:schemeClr val="bg1"/>
                </a:solidFill>
              </a:rPr>
              <a:t>الجيد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1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2057400"/>
            <a:ext cx="5541981" cy="6400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ثالثاً- تحديد طريقة جمع البيانات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يتم جمع البيانات الأولية بأي من الطرق الرئيسة التالية: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المقابلة الشخصية 	</a:t>
            </a:r>
          </a:p>
          <a:p>
            <a:pPr algn="justLow" rtl="1">
              <a:buFontTx/>
              <a:buChar char="-"/>
            </a:pPr>
            <a:r>
              <a:rPr lang="ar-SA" sz="1800" dirty="0"/>
              <a:t> الحاسب الآلي</a:t>
            </a:r>
          </a:p>
          <a:p>
            <a:pPr algn="justLow" rtl="1">
              <a:buFontTx/>
              <a:buChar char="-"/>
            </a:pPr>
            <a:r>
              <a:rPr lang="ar-SA" sz="1800" dirty="0"/>
              <a:t>البريد 			</a:t>
            </a:r>
          </a:p>
          <a:p>
            <a:pPr algn="justLow" rtl="1">
              <a:buFontTx/>
              <a:buChar char="-"/>
            </a:pPr>
            <a:r>
              <a:rPr lang="ar-SA" sz="1800" dirty="0"/>
              <a:t> البريد الإلكتروني</a:t>
            </a:r>
          </a:p>
          <a:p>
            <a:pPr algn="justLow" rtl="1">
              <a:buFontTx/>
              <a:buChar char="-"/>
            </a:pPr>
            <a:r>
              <a:rPr lang="ar-SA" sz="1800" dirty="0"/>
              <a:t>الهاتف 		</a:t>
            </a:r>
            <a:r>
              <a:rPr lang="en-US" sz="1800" dirty="0"/>
              <a:t>             </a:t>
            </a: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 الإنترنت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3581400" y="152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تحديد طريقة جمع البيانات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67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914400"/>
            <a:ext cx="5541981" cy="7848600"/>
          </a:xfrm>
        </p:spPr>
        <p:txBody>
          <a:bodyPr>
            <a:normAutofit fontScale="85000" lnSpcReduction="10000"/>
          </a:bodyPr>
          <a:lstStyle/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رابعاً- أنواع الاستبيان 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/>
              <a:t>1- الاستبيان المنتظم</a:t>
            </a:r>
            <a:r>
              <a:rPr lang="en-US" sz="1800" b="1" dirty="0"/>
              <a:t> ( Structured Questionnaire</a:t>
            </a:r>
            <a:r>
              <a:rPr lang="en-US" sz="1800" dirty="0"/>
              <a:t>)</a:t>
            </a: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/>
              <a:t>ويتضمن ترتيباً لطرح الأسئلة بال التحديد في الإجابات بحيث تكون الإجابات ضمن ما هو منصوص عليه في صحيفة الاستبيان.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مثال :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لديك حساباً مصرفياً             نعم (  )      لا (    )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b="1" dirty="0"/>
              <a:t>2- الاستبيان شبه المنتظم </a:t>
            </a:r>
            <a:r>
              <a:rPr lang="en-US" sz="1800" b="1" dirty="0"/>
              <a:t>Semi-Structured Questionnaire</a:t>
            </a:r>
            <a:endParaRPr lang="ar-SA" sz="1800" b="1" dirty="0"/>
          </a:p>
          <a:p>
            <a:pPr marL="68580" indent="0" algn="justLow" rtl="1">
              <a:buNone/>
            </a:pPr>
            <a:r>
              <a:rPr lang="ar-SA" sz="1800" dirty="0"/>
              <a:t>يضم الاستبيان شبه المنتظم خليطاً من أنواع الأسئلة المغلقة أو ذات الإجابة المحددة كما يتضمن الأسئلة المفتوحة ومساحات خالية للتعليقات .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مثال:</a:t>
            </a:r>
          </a:p>
          <a:p>
            <a:pPr marL="68580" indent="0" algn="r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توافق على تحديد سرعة السيارات في الطرق الخارجية؟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r" rtl="1">
              <a:buNone/>
            </a:pPr>
            <a:r>
              <a:rPr lang="ar-SA" sz="1300" dirty="0">
                <a:solidFill>
                  <a:schemeClr val="accent1">
                    <a:lumMod val="75000"/>
                  </a:schemeClr>
                </a:solidFill>
              </a:rPr>
              <a:t>أوافق  بشدة           أوافق            محايد       غير موافق         غير موافق بشدة</a:t>
            </a:r>
          </a:p>
          <a:p>
            <a:pPr marL="68580" indent="0" algn="r" rtl="1">
              <a:buNone/>
            </a:pPr>
            <a:endParaRPr lang="ar-SA" sz="1300" dirty="0"/>
          </a:p>
          <a:p>
            <a:pPr marL="68580" indent="0" algn="justLow" rtl="1">
              <a:buNone/>
            </a:pPr>
            <a:r>
              <a:rPr lang="ar-SA" sz="1800" b="1" dirty="0"/>
              <a:t>3- الاستبيان غير المنظم </a:t>
            </a:r>
            <a:r>
              <a:rPr lang="en-US" sz="1600" b="1" dirty="0"/>
              <a:t>Unstructured Questionnaire</a:t>
            </a:r>
            <a:endParaRPr lang="ar-SA" sz="1800" b="1" dirty="0"/>
          </a:p>
          <a:p>
            <a:pPr marL="68580" indent="0" algn="justLow" rtl="1">
              <a:buNone/>
            </a:pPr>
            <a:r>
              <a:rPr lang="ar-SA" sz="1800" dirty="0"/>
              <a:t>معظم الأسئلة في هذا النوع مفتوحة. وملء الاستبيان هنا يأخذ أسلوبا غير منتظم يقرره المستقصي.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مثال: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ما خططك بعد التخرج من الكلية؟</a:t>
            </a:r>
            <a:endParaRPr lang="ar-S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أ- السؤال المفتوح :</a:t>
            </a:r>
          </a:p>
          <a:p>
            <a:pPr marL="68580" indent="0" algn="justLow" rtl="1">
              <a:buNone/>
            </a:pPr>
            <a:r>
              <a:rPr lang="ar-SA" sz="1800" dirty="0"/>
              <a:t>من مزايا الأسئلة المفتوحة إتاحة الفرصة كاملة للمستجوب في أن يذكر كل ما في فكره أو علمه . ولكن يؤخذ على هذه الأسئلة صعوبة تفسير ما ذكره المستجوب وكذلك صعوبة تبويب وتحليل البيانات.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 مثال: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لماذا تفضل زبادي شركة ألبان المراعي ؟</a:t>
            </a:r>
            <a:endParaRPr lang="ar-SA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Low" rtl="1"/>
            <a:endParaRPr lang="ar-SA" sz="1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581400" y="152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أنواع الاستبيان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3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914400"/>
            <a:ext cx="5541981" cy="7543800"/>
          </a:xfrm>
        </p:spPr>
        <p:txBody>
          <a:bodyPr>
            <a:normAutofit fontScale="85000" lnSpcReduction="10000"/>
          </a:bodyPr>
          <a:lstStyle/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ب- السؤال المغلق</a:t>
            </a:r>
          </a:p>
          <a:p>
            <a:pPr marL="68580" indent="0" algn="justLow" rtl="1">
              <a:buNone/>
            </a:pPr>
            <a:endParaRPr lang="ar-SA" sz="1800" b="1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السؤال المغلق هو السؤال الذي يحدد عدداً من الإجابات على أن يختار المستجوب الإجابة أو الإجابات المناسبة التي يراها. 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/>
              <a:t>ويأخذ السؤال المغلق عدداً من الأشكال هي: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b="1" dirty="0"/>
              <a:t>1 سؤال مغلق أحادي الإجابة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تشرب الحليب ؟     نعم (   )    لا (    )</a:t>
            </a:r>
          </a:p>
          <a:p>
            <a:pPr marL="68580" indent="0" algn="justLow" rtl="1">
              <a:buNone/>
            </a:pPr>
            <a:r>
              <a:rPr lang="ar-SA" sz="1800" b="1" dirty="0"/>
              <a:t>2 سؤال مغلق متعدد الإجابات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ما العوامل التي تدفعك لشراء قارورة مياه الهدا؟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درجة النقاء  (   )     المذاق     (     )     العبوة (   )</a:t>
            </a:r>
          </a:p>
          <a:p>
            <a:pPr marL="68580" indent="0" algn="justLow" rtl="1">
              <a:buNone/>
            </a:pPr>
            <a:r>
              <a:rPr lang="ar-SA" sz="1800" b="1" dirty="0"/>
              <a:t>3 أسئلة السلم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توافق على تغيير شكل عبوة مياه الهدا؟ 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أوافق (   )     لا ادري (     )     غير موافق(   )</a:t>
            </a:r>
          </a:p>
          <a:p>
            <a:pPr marL="68580" indent="0" algn="justLow" rtl="1">
              <a:buNone/>
            </a:pPr>
            <a:r>
              <a:rPr lang="ar-SA" sz="1800" b="1" dirty="0"/>
              <a:t>4 أسئلة الترتيب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من فضلك رتب العوامل التالية حسب أهميتها عند شرائك سيارة؟ 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الماركة (   )      السعر (     )     شروط الدفع (   )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ج- الأسئلة المغلقة المفتوحة</a:t>
            </a:r>
          </a:p>
          <a:p>
            <a:pPr marL="68580" indent="0" algn="justLow" rtl="1">
              <a:buNone/>
            </a:pPr>
            <a:r>
              <a:rPr lang="ar-SA" sz="1800" dirty="0"/>
              <a:t>وهي أسئلة يتم فيها تحديد إجابات معينة مسبقاً، ويختار </a:t>
            </a:r>
            <a:r>
              <a:rPr lang="ar-SA" sz="1800" dirty="0" err="1"/>
              <a:t>المستقصى</a:t>
            </a:r>
            <a:r>
              <a:rPr lang="ar-SA" sz="1800" dirty="0"/>
              <a:t> منه ما يراه مناسباً منها، كما يكتب في نهاية الإجابات كلمة( أخرى) ليكتب </a:t>
            </a:r>
            <a:r>
              <a:rPr lang="ar-SA" sz="1800" dirty="0" err="1"/>
              <a:t>المستقصى</a:t>
            </a:r>
            <a:r>
              <a:rPr lang="ar-SA" sz="1800" dirty="0"/>
              <a:t> منه بنفسه ما يراه من إجابات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ما السيارة التي تفضل شراءها؟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سيارة تويوتا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سيارة هيونداي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سيارة فورد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سيارة هوندا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أخرى - يرجى ذكرها </a:t>
            </a:r>
            <a:endParaRPr lang="ar-SA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6280" y="152400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أنواع الاستبيان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762000"/>
            <a:ext cx="5541981" cy="77724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خامساً- صياغة الأسئلة:</a:t>
            </a:r>
          </a:p>
          <a:p>
            <a:pPr marL="68580" indent="0" algn="justLow" rtl="1">
              <a:buNone/>
            </a:pPr>
            <a:r>
              <a:rPr lang="ar-SA" sz="1800" dirty="0"/>
              <a:t>- يجب أن يكون السؤال قصيراً لأن الأسئلة الطويلة تؤدي إلى ملل </a:t>
            </a:r>
            <a:r>
              <a:rPr lang="ar-SA" sz="1800" dirty="0" err="1"/>
              <a:t>المستقصى</a:t>
            </a:r>
            <a:r>
              <a:rPr lang="ar-SA" sz="1800" dirty="0"/>
              <a:t> منه. </a:t>
            </a:r>
          </a:p>
          <a:p>
            <a:pPr marL="68580" indent="0" algn="justLow" rtl="1">
              <a:buNone/>
            </a:pPr>
            <a:r>
              <a:rPr lang="ar-SA" sz="1800" dirty="0"/>
              <a:t>- يجب أن يكون السؤال واضحاً، ومن الأسباب التي تؤدي إلى عدم الوضوح تعقيد العبارة. </a:t>
            </a:r>
          </a:p>
          <a:p>
            <a:pPr algn="justLow" rtl="1">
              <a:buFontTx/>
              <a:buChar char="-"/>
            </a:pPr>
            <a:r>
              <a:rPr lang="ar-SA" sz="1800" dirty="0"/>
              <a:t>يجب ألا يتناول السؤال الواحد أكثر من مسألة واحدة.</a:t>
            </a:r>
          </a:p>
          <a:p>
            <a:pPr marL="457200" indent="-344488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 - </a:t>
            </a:r>
            <a:r>
              <a:rPr lang="ar-SA" sz="1800" dirty="0"/>
              <a:t>يفضل تجنب الأسئلة المجهدة لذاكرة </a:t>
            </a:r>
            <a:r>
              <a:rPr lang="ar-SA" sz="1800" dirty="0" err="1"/>
              <a:t>المستقصى</a:t>
            </a:r>
            <a:r>
              <a:rPr lang="ar-SA" sz="1800" dirty="0"/>
              <a:t> منه.</a:t>
            </a:r>
          </a:p>
          <a:p>
            <a:pPr marL="457200" indent="-344488" algn="justLow" rtl="1">
              <a:buNone/>
            </a:pPr>
            <a:r>
              <a:rPr lang="ar-SA" sz="1800" dirty="0"/>
              <a:t>- يجب تجنب الأسئلة التي تطلب إجابة بالتعميم</a:t>
            </a:r>
          </a:p>
          <a:p>
            <a:pPr marL="457200" indent="-344488" algn="justLow" rtl="1">
              <a:buNone/>
            </a:pPr>
            <a:r>
              <a:rPr lang="ar-SA" sz="1800" dirty="0"/>
              <a:t>يجب أن يخلو السؤال من المصطلحات العلمية أو الفنية غير المعتادة </a:t>
            </a:r>
            <a:r>
              <a:rPr lang="ar-SA" sz="1800" dirty="0" err="1"/>
              <a:t>للمستقصى</a:t>
            </a:r>
            <a:r>
              <a:rPr lang="ar-SA" sz="1800" dirty="0"/>
              <a:t> منه.</a:t>
            </a:r>
          </a:p>
          <a:p>
            <a:pPr marL="457200" indent="-344488" algn="justLow" rtl="1">
              <a:buNone/>
            </a:pPr>
            <a:r>
              <a:rPr lang="ar-SA" sz="1800" dirty="0"/>
              <a:t>- يجب تلافي الأسئلة ذات الحساسية أو التي تمس النواحي الشخصية </a:t>
            </a:r>
            <a:r>
              <a:rPr lang="ar-SA" sz="1800" dirty="0" err="1"/>
              <a:t>للمستقصى</a:t>
            </a:r>
            <a:r>
              <a:rPr lang="ar-SA" sz="1800" dirty="0"/>
              <a:t> منه. </a:t>
            </a:r>
          </a:p>
          <a:p>
            <a:pPr marL="457200" indent="-344488" algn="justLow" rtl="1">
              <a:buNone/>
            </a:pPr>
            <a:r>
              <a:rPr lang="ar-SA" sz="1800" dirty="0"/>
              <a:t>- مثل أن يطلب من </a:t>
            </a:r>
            <a:r>
              <a:rPr lang="ar-SA" sz="1800" dirty="0" err="1"/>
              <a:t>المستقصى</a:t>
            </a:r>
            <a:r>
              <a:rPr lang="ar-SA" sz="1800" dirty="0"/>
              <a:t> منه ذكر اسمه وعنوانه في قائمة الاستقصاء، أو أن يذكر جوانب تتعلق بصحته أو ثروته أو سنه خصوصاً إذا كان </a:t>
            </a:r>
            <a:r>
              <a:rPr lang="ar-SA" sz="1800" dirty="0" err="1"/>
              <a:t>المستقصى</a:t>
            </a:r>
            <a:r>
              <a:rPr lang="ar-SA" sz="1800" dirty="0"/>
              <a:t> منه امرأة.</a:t>
            </a:r>
          </a:p>
          <a:p>
            <a:pPr marL="457200" indent="-344488" algn="justLow" rtl="1">
              <a:buNone/>
            </a:pPr>
            <a:r>
              <a:rPr lang="ar-SA" sz="1800" dirty="0"/>
              <a:t>- يجب أن تشتمل استمارة الاستقصاء على أسئلة تمكن من التعرف على مدى دقة إجابات </a:t>
            </a:r>
            <a:r>
              <a:rPr lang="ar-SA" sz="1800" dirty="0" err="1"/>
              <a:t>المستقصى</a:t>
            </a:r>
            <a:r>
              <a:rPr lang="ar-SA" sz="1800" dirty="0"/>
              <a:t> منه على أسئلة سابقة في الاستمارة.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3581400" y="152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صياغة الأسئلة</a:t>
            </a:r>
          </a:p>
        </p:txBody>
      </p:sp>
    </p:spTree>
    <p:extLst>
      <p:ext uri="{BB962C8B-B14F-4D97-AF65-F5344CB8AC3E}">
        <p14:creationId xmlns:p14="http://schemas.microsoft.com/office/powerpoint/2010/main" val="1097809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4055</TotalTime>
  <Words>908</Words>
  <Application>Microsoft Office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Dr. M. A. Orabi</cp:lastModifiedBy>
  <cp:revision>86</cp:revision>
  <dcterms:created xsi:type="dcterms:W3CDTF">2018-01-29T07:57:55Z</dcterms:created>
  <dcterms:modified xsi:type="dcterms:W3CDTF">2021-07-12T23:09:21Z</dcterms:modified>
</cp:coreProperties>
</file>